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906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5" roundtripDataSignature="AMtx7mijDbJe1Vb+ueibnU/xoahAvIg4L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52724EC-9C30-4C21-AE57-F8D51EA1C228}">
  <a:tblStyle styleId="{752724EC-9C30-4C21-AE57-F8D51EA1C228}" styleName="Table_0">
    <a:wholeTbl>
      <a:tcTxStyle b="off" i="off">
        <a:font>
          <a:latin typeface="游ゴシック"/>
          <a:ea typeface="游ゴシック"/>
          <a:cs typeface="游ゴシック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FDC5D625-E042-457E-9482-8969A13A8DA4}" styleName="Table_1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00150" y="1143000"/>
            <a:ext cx="44577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ja-JP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toshin-tierra.com/payment/" TargetMode="External"/><Relationship Id="rId3" Type="http://schemas.openxmlformats.org/officeDocument/2006/relationships/hyperlink" Target="https://www.kawai-juku.ac.jp/daiju/fee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a481b7514c_0_0:notes"/>
          <p:cNvSpPr/>
          <p:nvPr>
            <p:ph idx="2" type="sldImg"/>
          </p:nvPr>
        </p:nvSpPr>
        <p:spPr>
          <a:xfrm>
            <a:off x="1200150" y="1143000"/>
            <a:ext cx="44577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g2a481b7514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1" name="Google Shape;81;g2a481b7514c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a481b7514c_0_9:notes"/>
          <p:cNvSpPr/>
          <p:nvPr>
            <p:ph idx="2" type="sldImg"/>
          </p:nvPr>
        </p:nvSpPr>
        <p:spPr>
          <a:xfrm>
            <a:off x="1200150" y="1143000"/>
            <a:ext cx="44577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g2a481b7514c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https://diamond.jp/educate/articles/juku-hiyou/73/#:~:text=%E6%97%A9%E7%A8%B2%E7%94%B0%E3%82%A2%E3%82%AB%E3%83%87%E3%83%9F%E3%83%BC%E3%81%AE3%E5%B9%B4%E9%96%93,%E4%B8%8A%E5%9B%9E%E3%82%8B%E5%8F%AF%E8%83%BD%E6%80%A7%E3%81%8C%E3%81%82%E3%82%8A%E3%81%BE%E3%81%99%E3%80%82</a:t>
            </a:r>
            <a:br>
              <a:rPr lang="ja-JP"/>
            </a:b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ここからまるうつし要注意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" name="Google Shape;91;g2a481b7514c_0_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a481b7514c_0_18:notes"/>
          <p:cNvSpPr/>
          <p:nvPr>
            <p:ph idx="2" type="sldImg"/>
          </p:nvPr>
        </p:nvSpPr>
        <p:spPr>
          <a:xfrm>
            <a:off x="1200150" y="1143000"/>
            <a:ext cx="44577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g2a481b7514c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https://www.nichinoken.co.jp/guide/before/05.html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1.,2年生は「ゆーりか！キッズ」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入会金　11,000円（消費税込）、9,790円（消費税込）／月　※教材費含む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3年生は予科教室・科学者講座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予科教室が多分上記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科学者講座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0" i="0" lang="ja-JP">
                <a:solidFill>
                  <a:srgbClr val="3A3A3A"/>
                </a:solidFill>
                <a:latin typeface="Arial"/>
                <a:ea typeface="Arial"/>
                <a:cs typeface="Arial"/>
                <a:sym typeface="Arial"/>
              </a:rPr>
              <a:t>入会金　11,000円（消費税込）</a:t>
            </a:r>
            <a:br>
              <a:rPr lang="ja-JP"/>
            </a:br>
            <a:r>
              <a:rPr b="0" i="0" lang="ja-JP">
                <a:solidFill>
                  <a:srgbClr val="3A3A3A"/>
                </a:solidFill>
                <a:latin typeface="Arial"/>
                <a:ea typeface="Arial"/>
                <a:cs typeface="Arial"/>
                <a:sym typeface="Arial"/>
              </a:rPr>
              <a:t>授業料　5,720円（消費税込）／月</a:t>
            </a:r>
            <a:br>
              <a:rPr lang="ja-JP"/>
            </a:br>
            <a:r>
              <a:rPr b="0" i="0" lang="ja-JP">
                <a:solidFill>
                  <a:srgbClr val="3A3A3A"/>
                </a:solidFill>
                <a:latin typeface="Arial"/>
                <a:ea typeface="Arial"/>
                <a:cs typeface="Arial"/>
                <a:sym typeface="Arial"/>
              </a:rPr>
              <a:t>教材費等　前期：9,900円（消費税込）・後期：9,020円（消費税込）</a:t>
            </a:r>
            <a:endParaRPr b="0" i="0">
              <a:solidFill>
                <a:srgbClr val="3A3A3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 i="0">
              <a:solidFill>
                <a:srgbClr val="3A3A3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g2a481b7514c_0_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a481b7514c_0_27:notes"/>
          <p:cNvSpPr/>
          <p:nvPr>
            <p:ph idx="2" type="sldImg"/>
          </p:nvPr>
        </p:nvSpPr>
        <p:spPr>
          <a:xfrm>
            <a:off x="1200150" y="1143000"/>
            <a:ext cx="44577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g2a481b7514c_0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https://www.yotsuyaotsuka.com/school/yotsuya_fee_new.php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1.,2,3年生は「リトルスクール」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入会金　22,000円（消費税込）、1,2 年生：13,200円（消費税込）／月　3年生:20,350円/月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ja-JP" sz="1200">
                <a:latin typeface="Arial"/>
                <a:ea typeface="Arial"/>
                <a:cs typeface="Arial"/>
                <a:sym typeface="Arial"/>
              </a:rPr>
              <a:t>。 ※小学1・2・3 年生の教材費は月額受講料に含まれています。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1" name="Google Shape;111;g2a481b7514c_0_2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a481b7514c_0_36:notes"/>
          <p:cNvSpPr/>
          <p:nvPr>
            <p:ph idx="2" type="sldImg"/>
          </p:nvPr>
        </p:nvSpPr>
        <p:spPr>
          <a:xfrm>
            <a:off x="1200150" y="1143000"/>
            <a:ext cx="44577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g2a481b7514c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https://www.sapientica.com/faq/</a:t>
            </a:r>
            <a:endParaRPr/>
          </a:p>
        </p:txBody>
      </p:sp>
      <p:sp>
        <p:nvSpPr>
          <p:cNvPr id="121" name="Google Shape;121;g2a481b7514c_0_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a481b7514c_0_46:notes"/>
          <p:cNvSpPr/>
          <p:nvPr>
            <p:ph idx="2" type="sldImg"/>
          </p:nvPr>
        </p:nvSpPr>
        <p:spPr>
          <a:xfrm>
            <a:off x="1200150" y="1143000"/>
            <a:ext cx="44577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g2a481b7514c_0_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0" i="0" lang="ja-JP">
                <a:solidFill>
                  <a:srgbClr val="3A3A3A"/>
                </a:solidFill>
                <a:latin typeface="Arial"/>
                <a:ea typeface="Arial"/>
                <a:cs typeface="Arial"/>
                <a:sym typeface="Arial"/>
              </a:rPr>
              <a:t>https://www.waseda-ac.co.jp/cost/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 i="0">
              <a:solidFill>
                <a:srgbClr val="3A3A3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 i="0">
              <a:solidFill>
                <a:srgbClr val="3A3A3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g2a481b7514c_0_4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a481b7514c_0_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https://www.kawai-juku.ac.jp/wings/kanto/fee/</a:t>
            </a:r>
            <a:endParaRPr/>
          </a:p>
        </p:txBody>
      </p:sp>
      <p:sp>
        <p:nvSpPr>
          <p:cNvPr id="141" name="Google Shape;141;g2a481b7514c_0_55:notes"/>
          <p:cNvSpPr/>
          <p:nvPr>
            <p:ph idx="2" type="sldImg"/>
          </p:nvPr>
        </p:nvSpPr>
        <p:spPr>
          <a:xfrm>
            <a:off x="1200150" y="1143000"/>
            <a:ext cx="44577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a481b7514c_0_63:notes"/>
          <p:cNvSpPr/>
          <p:nvPr>
            <p:ph idx="2" type="sldImg"/>
          </p:nvPr>
        </p:nvSpPr>
        <p:spPr>
          <a:xfrm>
            <a:off x="1200150" y="1143000"/>
            <a:ext cx="44577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g2a481b7514c_0_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https://www.waseda-ac.co.jp/cost/</a:t>
            </a:r>
            <a:endParaRPr/>
          </a:p>
        </p:txBody>
      </p:sp>
      <p:sp>
        <p:nvSpPr>
          <p:cNvPr id="151" name="Google Shape;151;g2a481b7514c_0_6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a481b7514c_0_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東進衛生予備校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 u="sng">
                <a:solidFill>
                  <a:schemeClr val="hlink"/>
                </a:solidFill>
                <a:hlinkClick r:id="rId2"/>
              </a:rPr>
              <a:t>https://toshin-tierra.com/payment/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河合塾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 u="sng">
                <a:solidFill>
                  <a:schemeClr val="hlink"/>
                </a:solidFill>
                <a:hlinkClick r:id="rId3"/>
              </a:rPr>
              <a:t>https://www.kawai-juku.ac.jp/daiju/fee/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栄光ゼミナールは金額はHP掲載なし。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ja-JP"/>
              <a:t>塾専の情報から抜粋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2" name="Google Shape;162;g2a481b7514c_0_74:notes"/>
          <p:cNvSpPr/>
          <p:nvPr>
            <p:ph idx="2" type="sldImg"/>
          </p:nvPr>
        </p:nvSpPr>
        <p:spPr>
          <a:xfrm>
            <a:off x="1200150" y="1143000"/>
            <a:ext cx="44577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とコンテンツ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/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5"/>
          <p:cNvSpPr txBox="1"/>
          <p:nvPr>
            <p:ph idx="1" type="body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15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5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5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縦書きタイトルと&#10;縦書きテキスト" type="vertTitleAndTx">
  <p:cSld name="VERTICAL_TITLE_AND_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/>
          <p:nvPr>
            <p:ph type="title"/>
          </p:nvPr>
        </p:nvSpPr>
        <p:spPr>
          <a:xfrm rot="5400000">
            <a:off x="5251054" y="2203054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4"/>
          <p:cNvSpPr txBox="1"/>
          <p:nvPr>
            <p:ph idx="1" type="body"/>
          </p:nvPr>
        </p:nvSpPr>
        <p:spPr>
          <a:xfrm rot="5400000">
            <a:off x="917179" y="128984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24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4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4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セクション見出し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/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6"/>
          <p:cNvSpPr txBox="1"/>
          <p:nvPr>
            <p:ph idx="1" type="body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16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6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6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つのコンテンツ" type="twoObj">
  <p:cSld name="TWO_OBJECT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/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7"/>
          <p:cNvSpPr txBox="1"/>
          <p:nvPr>
            <p:ph idx="1" type="body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17"/>
          <p:cNvSpPr txBox="1"/>
          <p:nvPr>
            <p:ph idx="2" type="body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17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7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7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比較" type="twoTxTwoObj">
  <p:cSld name="TWO_OBJECTS_WITH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8"/>
          <p:cNvSpPr txBox="1"/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8"/>
          <p:cNvSpPr txBox="1"/>
          <p:nvPr>
            <p:ph idx="1" type="body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7" name="Google Shape;37;p18"/>
          <p:cNvSpPr txBox="1"/>
          <p:nvPr>
            <p:ph idx="2" type="body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18"/>
          <p:cNvSpPr txBox="1"/>
          <p:nvPr>
            <p:ph idx="3" type="body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8"/>
          <p:cNvSpPr txBox="1"/>
          <p:nvPr>
            <p:ph idx="4" type="body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8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8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8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のみ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 txBox="1"/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9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9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白紙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0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0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0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付きのコンテンツ" type="objTx">
  <p:cSld name="OBJECT_WITH_CAPTION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1"/>
          <p:cNvSpPr txBox="1"/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1"/>
          <p:cNvSpPr txBox="1"/>
          <p:nvPr>
            <p:ph idx="1" type="body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5" name="Google Shape;55;p21"/>
          <p:cNvSpPr txBox="1"/>
          <p:nvPr>
            <p:ph idx="2" type="body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6" name="Google Shape;56;p21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1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1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付きの図" type="picTx">
  <p:cSld name="PICTURE_WITH_CAPTION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2"/>
          <p:cNvSpPr txBox="1"/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2"/>
          <p:cNvSpPr/>
          <p:nvPr>
            <p:ph idx="2" type="pic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2" name="Google Shape;62;p22"/>
          <p:cNvSpPr txBox="1"/>
          <p:nvPr>
            <p:ph idx="1" type="body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3" name="Google Shape;63;p22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2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2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と縦書きテキスト" type="vertTx">
  <p:cSld name="VERTICAL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3"/>
          <p:cNvSpPr txBox="1"/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3"/>
          <p:cNvSpPr txBox="1"/>
          <p:nvPr>
            <p:ph idx="1" type="body"/>
          </p:nvPr>
        </p:nvSpPr>
        <p:spPr>
          <a:xfrm rot="5400000">
            <a:off x="2777332" y="-270668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23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3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3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/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3"/>
          <p:cNvSpPr txBox="1"/>
          <p:nvPr>
            <p:ph idx="1" type="body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3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3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3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" name="Google Shape;83;g2a481b7514c_0_0"/>
          <p:cNvGraphicFramePr/>
          <p:nvPr/>
        </p:nvGraphicFramePr>
        <p:xfrm>
          <a:off x="786171" y="253999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{752724EC-9C30-4C21-AE57-F8D51EA1C228}</a:tableStyleId>
              </a:tblPr>
              <a:tblGrid>
                <a:gridCol w="4072650"/>
                <a:gridCol w="4072650"/>
              </a:tblGrid>
              <a:tr h="646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74400" marL="74400" anchor="b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ja-JP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3年間の総費用</a:t>
                      </a:r>
                      <a:endParaRPr sz="1400" u="none" cap="none" strike="noStrike"/>
                    </a:p>
                  </a:txBody>
                  <a:tcPr marT="45725" marB="45725" marR="74400" marL="744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6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日能研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74400" marL="744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約212万円</a:t>
                      </a:r>
                      <a:endParaRPr sz="1400" u="none" cap="none" strike="noStrike"/>
                    </a:p>
                  </a:txBody>
                  <a:tcPr marT="45725" marB="45725" marR="74400" marL="744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6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四谷大塚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74400" marL="744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約209万円</a:t>
                      </a:r>
                      <a:endParaRPr sz="1400" u="none" cap="none" strike="noStrike"/>
                    </a:p>
                  </a:txBody>
                  <a:tcPr marT="45725" marB="45725" marR="74400" marL="744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6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SAPIX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74400" marL="744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約256万円</a:t>
                      </a:r>
                      <a:endParaRPr sz="1400" u="none" cap="none" strike="noStrike"/>
                    </a:p>
                  </a:txBody>
                  <a:tcPr marT="45725" marB="45725" marR="74400" marL="744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6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早稲田アカデミー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74400" marL="744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約240万円</a:t>
                      </a:r>
                      <a:endParaRPr sz="1400" u="none" cap="none" strike="noStrike"/>
                    </a:p>
                  </a:txBody>
                  <a:tcPr marT="45725" marB="45725" marR="74400" marL="744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84" name="Google Shape;84;g2a481b7514c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10800000">
            <a:off x="0" y="41789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g2a481b7514c_0_0"/>
          <p:cNvSpPr txBox="1"/>
          <p:nvPr/>
        </p:nvSpPr>
        <p:spPr>
          <a:xfrm>
            <a:off x="456412" y="50949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b="1" i="0" lang="ja-JP" sz="2600" u="none" cap="none" strike="noStrike">
                <a:solidFill>
                  <a:srgbClr val="F29558"/>
                </a:solidFill>
                <a:latin typeface="Arial"/>
                <a:ea typeface="Arial"/>
                <a:cs typeface="Arial"/>
                <a:sym typeface="Arial"/>
              </a:rPr>
              <a:t>学習塾費用　小学生</a:t>
            </a:r>
            <a:endParaRPr b="1" i="0" sz="2600" u="none" cap="none" strike="noStrike">
              <a:solidFill>
                <a:srgbClr val="F2955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" name="Google Shape;86;g2a481b7514c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344336" y="1303489"/>
            <a:ext cx="50768" cy="621913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g2a481b7514c_0_0"/>
          <p:cNvSpPr txBox="1"/>
          <p:nvPr/>
        </p:nvSpPr>
        <p:spPr>
          <a:xfrm>
            <a:off x="612593" y="1335280"/>
            <a:ext cx="4340400" cy="456300"/>
          </a:xfrm>
          <a:prstGeom prst="rect">
            <a:avLst/>
          </a:prstGeom>
          <a:noFill/>
          <a:ln>
            <a:noFill/>
          </a:ln>
        </p:spPr>
        <p:txBody>
          <a:bodyPr anchorCtr="0" anchor="b" bIns="42050" lIns="84125" spcFirstLastPara="1" rIns="84125" wrap="square" tIns="4205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b="1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中学受験４大塾　3年間の総費用比較</a:t>
            </a:r>
            <a:endParaRPr b="1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" name="Google Shape;93;g2a481b7514c_0_9"/>
          <p:cNvGraphicFramePr/>
          <p:nvPr/>
        </p:nvGraphicFramePr>
        <p:xfrm>
          <a:off x="504481" y="179173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{FDC5D625-E042-457E-9482-8969A13A8DA4}</a:tableStyleId>
              </a:tblPr>
              <a:tblGrid>
                <a:gridCol w="1830750"/>
                <a:gridCol w="1830750"/>
                <a:gridCol w="1830750"/>
                <a:gridCol w="1830750"/>
                <a:gridCol w="1830750"/>
              </a:tblGrid>
              <a:tr h="35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-JP" sz="1100" u="none" cap="none" strike="noStrike">
                          <a:solidFill>
                            <a:schemeClr val="lt1"/>
                          </a:solidFill>
                        </a:rPr>
                        <a:t>項目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2050" marB="72050" marR="46875" marL="4687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-JP" sz="1100" u="none" cap="none" strike="noStrike">
                          <a:solidFill>
                            <a:schemeClr val="lt1"/>
                          </a:solidFill>
                        </a:rPr>
                        <a:t>日能研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2050" marB="72050" marR="46875" marL="4687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-JP" sz="1100" u="none" cap="none" strike="noStrike">
                          <a:solidFill>
                            <a:schemeClr val="lt1"/>
                          </a:solidFill>
                        </a:rPr>
                        <a:t>四谷大塚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2050" marB="72050" marR="46875" marL="4687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-JP" sz="1100" u="none" cap="none" strike="noStrike">
                          <a:solidFill>
                            <a:schemeClr val="lt1"/>
                          </a:solidFill>
                        </a:rPr>
                        <a:t>SAPIX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2050" marB="72050" marR="46875" marL="4687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-JP" sz="1100" u="none" cap="none" strike="noStrike">
                          <a:solidFill>
                            <a:schemeClr val="lt1"/>
                          </a:solidFill>
                        </a:rPr>
                        <a:t>早稲田アカデミー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2050" marB="72050" marR="46875" marL="4687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</a:tr>
              <a:tr h="541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-JP" sz="1100" u="none" cap="none" strike="noStrike">
                          <a:solidFill>
                            <a:schemeClr val="lt1"/>
                          </a:solidFill>
                        </a:rPr>
                        <a:t>１年間の合計金額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約111万円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約109万円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約125万円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約118万円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5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-JP" sz="1100" u="none" cap="none" strike="noStrike">
                          <a:solidFill>
                            <a:schemeClr val="lt1"/>
                          </a:solidFill>
                        </a:rPr>
                        <a:t>入会金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22,000円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22,000円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33,000円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22,000円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41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-JP" sz="1100" u="none" cap="none" strike="noStrike">
                          <a:solidFill>
                            <a:schemeClr val="lt1"/>
                          </a:solidFill>
                        </a:rPr>
                        <a:t>年間月謝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-JP" sz="1100" u="none" cap="none" strike="noStrike">
                          <a:solidFill>
                            <a:schemeClr val="lt1"/>
                          </a:solidFill>
                        </a:rPr>
                        <a:t>（標準コース）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392,040円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745,250円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677,600円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544,500円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41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-JP" sz="1100" u="none" cap="none" strike="noStrike">
                          <a:solidFill>
                            <a:schemeClr val="lt1"/>
                          </a:solidFill>
                        </a:rPr>
                        <a:t>諸費用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93,544円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40,000円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（月謝に含まれる）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34,800円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41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-JP" sz="1100" u="none" cap="none" strike="noStrike">
                          <a:solidFill>
                            <a:schemeClr val="lt1"/>
                          </a:solidFill>
                        </a:rPr>
                        <a:t>選択授業/対策講座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136,356円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（別途必要）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210,000円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112,200円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41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-JP" sz="1100" u="none" cap="none" strike="noStrike">
                          <a:solidFill>
                            <a:schemeClr val="lt1"/>
                          </a:solidFill>
                        </a:rPr>
                        <a:t>定例テスト代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127,600円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（月謝に含まれる）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（月謝に含まれる）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44,880円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5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-JP" sz="1100" u="none" cap="none" strike="noStrike">
                          <a:solidFill>
                            <a:schemeClr val="lt1"/>
                          </a:solidFill>
                        </a:rPr>
                        <a:t>模試代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56,650円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31,680円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24,200円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31,680円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5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-JP" sz="1100" u="none" cap="none" strike="noStrike">
                          <a:solidFill>
                            <a:schemeClr val="lt1"/>
                          </a:solidFill>
                        </a:rPr>
                        <a:t>春・夏・冬講習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284,000円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250,000円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300,000円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390,000円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5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-JP" sz="1100" u="none" cap="none" strike="noStrike">
                          <a:solidFill>
                            <a:schemeClr val="lt1"/>
                          </a:solidFill>
                        </a:rPr>
                        <a:t>授業形態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先生と生徒：1対15～20人　の集団指導方式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hMerge="1"/>
              </a:tr>
              <a:tr h="35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-JP" sz="1100" u="none" cap="none" strike="noStrike">
                          <a:solidFill>
                            <a:schemeClr val="lt1"/>
                          </a:solidFill>
                        </a:rPr>
                        <a:t>授業時間の目安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週4回：10.5時間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週4回：15時間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週3回：13時間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-JP" sz="1100" u="none" cap="none" strike="noStrike"/>
                        <a:t>週3回：11時間</a:t>
                      </a:r>
                      <a:endParaRPr sz="1400" u="none" cap="none" strike="noStrike"/>
                    </a:p>
                  </a:txBody>
                  <a:tcPr marT="72050" marB="72050" marR="48825" marL="488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94" name="Google Shape;94;g2a481b7514c_0_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10800000">
            <a:off x="0" y="41789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2a481b7514c_0_9"/>
          <p:cNvSpPr txBox="1"/>
          <p:nvPr/>
        </p:nvSpPr>
        <p:spPr>
          <a:xfrm>
            <a:off x="456412" y="50949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b="1" i="0" lang="ja-JP" sz="2600" u="none" cap="none" strike="noStrike">
                <a:solidFill>
                  <a:srgbClr val="F29558"/>
                </a:solidFill>
                <a:latin typeface="Arial"/>
                <a:ea typeface="Arial"/>
                <a:cs typeface="Arial"/>
                <a:sym typeface="Arial"/>
              </a:rPr>
              <a:t>学習塾費用　小学生</a:t>
            </a:r>
            <a:endParaRPr b="1" i="0" sz="2600" u="none" cap="none" strike="noStrike">
              <a:solidFill>
                <a:srgbClr val="F2955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g2a481b7514c_0_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405646" y="1252519"/>
            <a:ext cx="50768" cy="621912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2a481b7514c_0_9"/>
          <p:cNvSpPr txBox="1"/>
          <p:nvPr/>
        </p:nvSpPr>
        <p:spPr>
          <a:xfrm>
            <a:off x="612593" y="1335280"/>
            <a:ext cx="4340400" cy="456300"/>
          </a:xfrm>
          <a:prstGeom prst="rect">
            <a:avLst/>
          </a:prstGeom>
          <a:noFill/>
          <a:ln>
            <a:noFill/>
          </a:ln>
        </p:spPr>
        <p:txBody>
          <a:bodyPr anchorCtr="0" anchor="b" bIns="42050" lIns="84125" spcFirstLastPara="1" rIns="84125" wrap="square" tIns="42050">
            <a:normAutofit fontScale="85000" lnSpcReduction="10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1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中学受験の4大塾の年間費用比較（小学6年生）</a:t>
            </a:r>
            <a:endParaRPr b="1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" name="Google Shape;103;g2a481b7514c_0_18"/>
          <p:cNvGraphicFramePr/>
          <p:nvPr/>
        </p:nvGraphicFramePr>
        <p:xfrm>
          <a:off x="680329" y="147799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{752724EC-9C30-4C21-AE57-F8D51EA1C228}</a:tableStyleId>
              </a:tblPr>
              <a:tblGrid>
                <a:gridCol w="2788275"/>
                <a:gridCol w="2788275"/>
                <a:gridCol w="2788275"/>
              </a:tblGrid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月額費用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入会金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</a:tr>
              <a:tr h="464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1年生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ー</a:t>
                      </a:r>
                      <a:endParaRPr sz="1400" u="none" cap="none" strike="noStrike"/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ー</a:t>
                      </a:r>
                      <a:endParaRPr sz="1400" u="none" cap="none" strike="noStrike"/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2年生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ー</a:t>
                      </a:r>
                      <a:endParaRPr sz="1400" u="none" cap="none" strike="noStrike"/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ー</a:t>
                      </a:r>
                      <a:endParaRPr sz="1400" u="none" cap="none" strike="noStrike"/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3年生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11,440円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11,000円</a:t>
                      </a:r>
                      <a:endParaRPr sz="1400" u="none" cap="none" strike="noStrike"/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4年生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22,880円(4科目)</a:t>
                      </a:r>
                      <a:endParaRPr sz="1400" u="none" cap="none" strike="noStrike"/>
                    </a:p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17,160円</a:t>
                      </a: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(2科目)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22,000円</a:t>
                      </a:r>
                      <a:endParaRPr sz="1400" u="none" cap="none" strike="noStrike"/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5年生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29,700円(4科目)</a:t>
                      </a:r>
                      <a:endParaRPr sz="1400" u="none" cap="none" strike="noStrike"/>
                    </a:p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21,340円</a:t>
                      </a: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(2科目)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22,000円</a:t>
                      </a:r>
                      <a:endParaRPr sz="1400" u="none" cap="none" strike="noStrike"/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6年生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35,640円(4科目)</a:t>
                      </a:r>
                      <a:endParaRPr sz="1400" u="none" cap="none" strike="noStrike"/>
                    </a:p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47,520円(4科目)</a:t>
                      </a:r>
                      <a:endParaRPr sz="1400" u="none" cap="none" strike="noStrike"/>
                    </a:p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26,400円</a:t>
                      </a: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(2科目)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22,000円</a:t>
                      </a:r>
                      <a:endParaRPr sz="1400" u="none" cap="none" strike="noStrike"/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4" name="Google Shape;104;g2a481b7514c_0_18"/>
          <p:cNvSpPr txBox="1"/>
          <p:nvPr/>
        </p:nvSpPr>
        <p:spPr>
          <a:xfrm>
            <a:off x="382889" y="1082822"/>
            <a:ext cx="49530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2025年前期｜授業料（月額：消費税込）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2a481b7514c_0_18"/>
          <p:cNvSpPr txBox="1"/>
          <p:nvPr/>
        </p:nvSpPr>
        <p:spPr>
          <a:xfrm>
            <a:off x="680316" y="5775753"/>
            <a:ext cx="6066300" cy="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※上記は首都圏教室の費用一覧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学習力育成テスト・日能研全国公開模試・教材費は別途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" name="Google Shape;106;g2a481b7514c_0_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10800000">
            <a:off x="0" y="199972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g2a481b7514c_0_18"/>
          <p:cNvSpPr txBox="1"/>
          <p:nvPr/>
        </p:nvSpPr>
        <p:spPr>
          <a:xfrm>
            <a:off x="408351" y="29156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b="1" i="0" lang="ja-JP" sz="2600" u="none" cap="none" strike="noStrike">
                <a:solidFill>
                  <a:srgbClr val="F29558"/>
                </a:solidFill>
                <a:latin typeface="Arial"/>
                <a:ea typeface="Arial"/>
                <a:cs typeface="Arial"/>
                <a:sym typeface="Arial"/>
              </a:rPr>
              <a:t>学習塾費用　日能研</a:t>
            </a:r>
            <a:endParaRPr b="1" i="0" sz="2600" u="none" cap="none" strike="noStrike">
              <a:solidFill>
                <a:srgbClr val="F295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" name="Google Shape;113;g2a481b7514c_0_27"/>
          <p:cNvGraphicFramePr/>
          <p:nvPr/>
        </p:nvGraphicFramePr>
        <p:xfrm>
          <a:off x="924829" y="159164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{752724EC-9C30-4C21-AE57-F8D51EA1C228}</a:tableStyleId>
              </a:tblPr>
              <a:tblGrid>
                <a:gridCol w="2527975"/>
                <a:gridCol w="2527975"/>
                <a:gridCol w="2527975"/>
              </a:tblGrid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月額費用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入会金</a:t>
                      </a:r>
                      <a:endParaRPr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1年生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ー</a:t>
                      </a:r>
                      <a:endParaRPr sz="1400" u="none" cap="none" strike="noStrike"/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ー</a:t>
                      </a:r>
                      <a:endParaRPr sz="1400" u="none" cap="none" strike="noStrike"/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2年生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ー</a:t>
                      </a:r>
                      <a:endParaRPr sz="1400" u="none" cap="none" strike="noStrike"/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ー</a:t>
                      </a:r>
                      <a:endParaRPr sz="1400" u="none" cap="none" strike="noStrike"/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3年生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ー</a:t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ー</a:t>
                      </a:r>
                      <a:endParaRPr sz="1400" u="none" cap="none" strike="noStrike"/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01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4年生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36,300円(4科目)</a:t>
                      </a:r>
                      <a:endParaRPr sz="1400" u="none" cap="none" strike="noStrike"/>
                    </a:p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33,000円</a:t>
                      </a: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(2科目)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22,000円</a:t>
                      </a:r>
                      <a:endParaRPr sz="1400" u="none" cap="none" strike="noStrike"/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38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5年生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45,100円(4科目)</a:t>
                      </a:r>
                      <a:endParaRPr sz="1400" u="none" cap="none" strike="noStrike"/>
                    </a:p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38,500円</a:t>
                      </a: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(2科目)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632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6年生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57,750円(4科目)</a:t>
                      </a:r>
                      <a:endParaRPr sz="1400" u="none" cap="none" strike="noStrike"/>
                    </a:p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ja-JP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(８月~79,750円)</a:t>
                      </a:r>
                      <a:endParaRPr sz="1400" u="none" cap="none" strike="noStrike"/>
                    </a:p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48,950円</a:t>
                      </a: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(2科目)</a:t>
                      </a:r>
                      <a:endParaRPr sz="1400" u="none" cap="none" strike="noStrike"/>
                    </a:p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ja-JP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(8月~65,450円)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14" name="Google Shape;114;g2a481b7514c_0_27"/>
          <p:cNvSpPr txBox="1"/>
          <p:nvPr/>
        </p:nvSpPr>
        <p:spPr>
          <a:xfrm>
            <a:off x="648768" y="1057218"/>
            <a:ext cx="49530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2025年前期｜授業料（月額：消費税込）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2a481b7514c_0_27"/>
          <p:cNvSpPr txBox="1"/>
          <p:nvPr/>
        </p:nvSpPr>
        <p:spPr>
          <a:xfrm>
            <a:off x="1034525" y="5747936"/>
            <a:ext cx="8871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ja-JP" sz="1000" u="none" cap="none" strike="noStrike">
                <a:solidFill>
                  <a:srgbClr val="3A3A3A"/>
                </a:solidFill>
                <a:latin typeface="Arial"/>
                <a:ea typeface="Arial"/>
                <a:cs typeface="Arial"/>
                <a:sym typeface="Arial"/>
              </a:rPr>
              <a:t>※講習時には別途講習費がかかります。</a:t>
            </a:r>
            <a:endParaRPr b="0" i="0" sz="1000" u="none" cap="none" strike="noStrike">
              <a:solidFill>
                <a:srgbClr val="3A3A3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ja-JP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 小学4年生の1月は、志望校判定テスト代として ￥5,280（税込）を合わせてお支払いいただきます。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ja-JP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 小学5年生の9月・1月は、志望校判定テスト代として ￥5,280（税込）を合わせてお支払いいただきます。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ja-JP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 小学6年生の4月・7月・9月・10月・11月・12月は、合不合判定テスト代として ￥5,280（税込）を合わせてお支払いいただきます。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ja-JP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半年間の必修教材の合計金額です。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ja-JP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各学年とも上巻・下巻に分かれています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ja-JP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小学4年生・小学5年生・小学6年生16,000円～20,000円程度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Google Shape;116;g2a481b7514c_0_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10800000">
            <a:off x="0" y="199972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g2a481b7514c_0_27"/>
          <p:cNvSpPr txBox="1"/>
          <p:nvPr/>
        </p:nvSpPr>
        <p:spPr>
          <a:xfrm>
            <a:off x="408351" y="29156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b="1" i="0" lang="ja-JP" sz="2600" u="none" cap="none" strike="noStrike">
                <a:solidFill>
                  <a:srgbClr val="F29558"/>
                </a:solidFill>
                <a:latin typeface="Arial"/>
                <a:ea typeface="Arial"/>
                <a:cs typeface="Arial"/>
                <a:sym typeface="Arial"/>
              </a:rPr>
              <a:t>学習塾費用　四谷大塚</a:t>
            </a:r>
            <a:endParaRPr b="1" i="0" sz="2600" u="none" cap="none" strike="noStrike">
              <a:solidFill>
                <a:srgbClr val="F295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" name="Google Shape;123;g2a481b7514c_0_36"/>
          <p:cNvGraphicFramePr/>
          <p:nvPr/>
        </p:nvGraphicFramePr>
        <p:xfrm>
          <a:off x="491826" y="175360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{752724EC-9C30-4C21-AE57-F8D51EA1C228}</a:tableStyleId>
              </a:tblPr>
              <a:tblGrid>
                <a:gridCol w="2892575"/>
                <a:gridCol w="2892575"/>
                <a:gridCol w="2892575"/>
              </a:tblGrid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月額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入学金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1年生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</a:rPr>
                        <a:t>22,000円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6"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33,000円</a:t>
                      </a:r>
                      <a:endParaRPr sz="1400" u="none" cap="none" strike="noStrike"/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2年生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</a:rPr>
                        <a:t>23,100円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3年生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</a:rPr>
                        <a:t>25,300円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4年生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</a:rPr>
                        <a:t>45,650円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5年生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</a:rPr>
                        <a:t>57,750円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6年生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</a:rPr>
                        <a:t>66,000円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24" name="Google Shape;124;g2a481b7514c_0_36"/>
          <p:cNvSpPr txBox="1"/>
          <p:nvPr/>
        </p:nvSpPr>
        <p:spPr>
          <a:xfrm>
            <a:off x="226710" y="1138190"/>
            <a:ext cx="49530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2024年度｜授業料（月額：消費税込）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2a481b7514c_0_36"/>
          <p:cNvSpPr txBox="1"/>
          <p:nvPr/>
        </p:nvSpPr>
        <p:spPr>
          <a:xfrm>
            <a:off x="587949" y="4943407"/>
            <a:ext cx="9051300" cy="6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ja-JP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関西校舎では、選択授業の選択状況により授業料が異なります。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ja-JP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社会（４～６年生）を選択されない場合（税込）：４年生／41,800円、５年生／51,700円、６年生／60,500円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ja-JP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算数α（４～６年生）を選択される場合（税込）：４年生／7,700円、５年生／11,000円、６年生／9,900円を加算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2a481b7514c_0_36"/>
          <p:cNvSpPr txBox="1"/>
          <p:nvPr/>
        </p:nvSpPr>
        <p:spPr>
          <a:xfrm>
            <a:off x="587949" y="5743280"/>
            <a:ext cx="91167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ja-JP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春期講習、夏期講習等の特別講習の費用、地図帳や問題集等の書籍代、３年生の後期以降に実施される公開模試の費用は別になります。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Google Shape;127;g2a481b7514c_0_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10800000">
            <a:off x="0" y="199972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2a481b7514c_0_36"/>
          <p:cNvSpPr txBox="1"/>
          <p:nvPr/>
        </p:nvSpPr>
        <p:spPr>
          <a:xfrm>
            <a:off x="408351" y="29156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b="1" i="0" lang="ja-JP" sz="2600" u="none" cap="none" strike="noStrike">
                <a:solidFill>
                  <a:srgbClr val="F29558"/>
                </a:solidFill>
                <a:latin typeface="Arial"/>
                <a:ea typeface="Arial"/>
                <a:cs typeface="Arial"/>
                <a:sym typeface="Arial"/>
              </a:rPr>
              <a:t>学習塾費用　SAPIX</a:t>
            </a:r>
            <a:endParaRPr b="1" i="0" sz="2600" u="none" cap="none" strike="noStrike">
              <a:solidFill>
                <a:srgbClr val="F295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g2a481b7514c_0_46"/>
          <p:cNvGraphicFramePr/>
          <p:nvPr/>
        </p:nvGraphicFramePr>
        <p:xfrm>
          <a:off x="827038" y="190700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{752724EC-9C30-4C21-AE57-F8D51EA1C228}</a:tableStyleId>
              </a:tblPr>
              <a:tblGrid>
                <a:gridCol w="2640125"/>
                <a:gridCol w="2640125"/>
                <a:gridCol w="2640125"/>
              </a:tblGrid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月額費用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6200" marB="76200" marR="62000" marL="620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入会金</a:t>
                      </a:r>
                      <a:endParaRPr b="1" sz="14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1年生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17,800円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6"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22,000円</a:t>
                      </a:r>
                      <a:endParaRPr sz="1400" u="none" cap="none" strike="noStrike"/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2年生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17,800円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3年生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28,000円(4科目)</a:t>
                      </a:r>
                      <a:endParaRPr sz="1400" u="none" cap="none" strike="noStrike"/>
                    </a:p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14,000円(2科目)</a:t>
                      </a:r>
                      <a:endParaRPr sz="1400" u="none" cap="none" strike="noStrike"/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701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4年生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31,800円(4科目)</a:t>
                      </a:r>
                      <a:endParaRPr sz="1400" u="none" cap="none" strike="noStrike"/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5638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5年生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51,300円(4科目)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632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ja-JP" sz="1800" u="none" cap="none" strike="noStrike">
                          <a:solidFill>
                            <a:schemeClr val="lt1"/>
                          </a:solidFill>
                        </a:rPr>
                        <a:t>6年生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A16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ja-JP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52,200円(4科目)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6200" marB="76200" marR="62000" marL="62000" anchor="ctr">
                    <a:lnL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3A16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35" name="Google Shape;135;g2a481b7514c_0_46"/>
          <p:cNvSpPr txBox="1"/>
          <p:nvPr/>
        </p:nvSpPr>
        <p:spPr>
          <a:xfrm>
            <a:off x="765783" y="1034245"/>
            <a:ext cx="49530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2025年2月〜｜授業料（月額：消費税込）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g2a481b7514c_0_46"/>
          <p:cNvSpPr txBox="1"/>
          <p:nvPr/>
        </p:nvSpPr>
        <p:spPr>
          <a:xfrm>
            <a:off x="827024" y="5951633"/>
            <a:ext cx="7054500" cy="2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ja-JP" sz="1300" u="none" cap="none" strike="noStrike">
                <a:solidFill>
                  <a:srgbClr val="3A3A3A"/>
                </a:solidFill>
                <a:latin typeface="Arial"/>
                <a:ea typeface="Arial"/>
                <a:cs typeface="Arial"/>
                <a:sym typeface="Arial"/>
              </a:rPr>
              <a:t>※別途年会費2,900円／月・教材費・必修テスト代・前期土曜YT講座代が必要となります。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g2a481b7514c_0_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10800000">
            <a:off x="0" y="199972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g2a481b7514c_0_46"/>
          <p:cNvSpPr txBox="1"/>
          <p:nvPr/>
        </p:nvSpPr>
        <p:spPr>
          <a:xfrm>
            <a:off x="408351" y="29156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b="1" i="0" lang="ja-JP" sz="2600" u="none" cap="none" strike="noStrike">
                <a:solidFill>
                  <a:srgbClr val="F29558"/>
                </a:solidFill>
                <a:latin typeface="Arial"/>
                <a:ea typeface="Arial"/>
                <a:cs typeface="Arial"/>
                <a:sym typeface="Arial"/>
              </a:rPr>
              <a:t>学習塾費用　早稲田アカデミー</a:t>
            </a:r>
            <a:endParaRPr b="1" i="0" sz="2600" u="none" cap="none" strike="noStrike">
              <a:solidFill>
                <a:srgbClr val="F295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a481b7514c_0_55"/>
          <p:cNvSpPr txBox="1"/>
          <p:nvPr/>
        </p:nvSpPr>
        <p:spPr>
          <a:xfrm>
            <a:off x="713267" y="2211123"/>
            <a:ext cx="7830600" cy="40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入塾金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22,000円（税込）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年間授業料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中学1・2年生：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週3回（5教科）：415,800円（税込）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週2回（3教科）：365,200円（税込）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中学3年生：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トップレベル・ハイレベルクラス（5教科・週4回）：537,600円（税込）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ミドルレベルクラス（5教科・週4回）：470,400円（税込）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その他のコース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理社トレ（中1・2、2教科・週1回）：98,400円（税込）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エクセレント講座（中2、英・数、週1回）：104,400円（税込）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※教材費や模試費用などが別途要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Google Shape;144;g2a481b7514c_0_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10800000">
            <a:off x="0" y="41789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g2a481b7514c_0_55"/>
          <p:cNvSpPr txBox="1"/>
          <p:nvPr/>
        </p:nvSpPr>
        <p:spPr>
          <a:xfrm>
            <a:off x="456412" y="50949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b="1" i="0" lang="ja-JP" sz="2600" u="none" cap="none" strike="noStrike">
                <a:solidFill>
                  <a:srgbClr val="F29558"/>
                </a:solidFill>
                <a:latin typeface="Arial"/>
                <a:ea typeface="Arial"/>
                <a:cs typeface="Arial"/>
                <a:sym typeface="Arial"/>
              </a:rPr>
              <a:t>学習塾費用　中学生</a:t>
            </a:r>
            <a:endParaRPr b="1" i="0" sz="2600" u="none" cap="none" strike="noStrike">
              <a:solidFill>
                <a:srgbClr val="F2955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6" name="Google Shape;146;g2a481b7514c_0_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284277" y="1197626"/>
            <a:ext cx="50768" cy="621913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2a481b7514c_0_55"/>
          <p:cNvSpPr txBox="1"/>
          <p:nvPr/>
        </p:nvSpPr>
        <p:spPr>
          <a:xfrm>
            <a:off x="516470" y="1280398"/>
            <a:ext cx="4340400" cy="456300"/>
          </a:xfrm>
          <a:prstGeom prst="rect">
            <a:avLst/>
          </a:prstGeom>
          <a:noFill/>
          <a:ln>
            <a:noFill/>
          </a:ln>
        </p:spPr>
        <p:txBody>
          <a:bodyPr anchorCtr="0" anchor="b" bIns="42050" lIns="84125" spcFirstLastPara="1" rIns="84125" wrap="square" tIns="4205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b="1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河合塾Wings　高校受験向けコース費用</a:t>
            </a:r>
            <a:endParaRPr b="1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a481b7514c_0_63"/>
          <p:cNvSpPr txBox="1"/>
          <p:nvPr/>
        </p:nvSpPr>
        <p:spPr>
          <a:xfrm>
            <a:off x="653499" y="1884327"/>
            <a:ext cx="8015700" cy="44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入塾金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22,000円（税込）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月謝（2024年2月以降の料金）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中学1年生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5科目：29,640円/3科目：23,040円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中学2年生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特訓クラス（5科目）：42,790円/特訓クラス（3科目）：33,880円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レギュラークラス（5科目）：35,640円/レギュラークラス（3科目）：26,730円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中学3年生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特訓クラス（5科目）：51,370円/特訓クラス（3科目）：41,690円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レギュラークラス（5科目）：38,610円/レギュラークラス（3科目）：28,930円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年間総費用の目安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中学3年生の場合、約116万円（入塾金含む）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2a481b7514c_0_63"/>
          <p:cNvSpPr txBox="1"/>
          <p:nvPr/>
        </p:nvSpPr>
        <p:spPr>
          <a:xfrm>
            <a:off x="5543080" y="6104164"/>
            <a:ext cx="4362900" cy="7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ja-JP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注意点：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ja-JP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選択授業や対策講座の費用が別途必要になる場合があります。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ja-JP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実際の総額は受講内容により変動する可能性があります。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ja-JP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模試代は無料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Google Shape;155;g2a481b7514c_0_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10800000">
            <a:off x="0" y="41789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g2a481b7514c_0_63"/>
          <p:cNvSpPr txBox="1"/>
          <p:nvPr/>
        </p:nvSpPr>
        <p:spPr>
          <a:xfrm>
            <a:off x="456412" y="50949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b="1" i="0" lang="ja-JP" sz="2600" u="none" cap="none" strike="noStrike">
                <a:solidFill>
                  <a:srgbClr val="F29558"/>
                </a:solidFill>
                <a:latin typeface="Arial"/>
                <a:ea typeface="Arial"/>
                <a:cs typeface="Arial"/>
                <a:sym typeface="Arial"/>
              </a:rPr>
              <a:t>学習塾費用　中学生</a:t>
            </a:r>
            <a:endParaRPr b="1" i="0" sz="2600" u="none" cap="none" strike="noStrike">
              <a:solidFill>
                <a:srgbClr val="F2955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g2a481b7514c_0_6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284277" y="1197626"/>
            <a:ext cx="50768" cy="621913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g2a481b7514c_0_63"/>
          <p:cNvSpPr txBox="1"/>
          <p:nvPr/>
        </p:nvSpPr>
        <p:spPr>
          <a:xfrm>
            <a:off x="516470" y="1280409"/>
            <a:ext cx="5602800" cy="456300"/>
          </a:xfrm>
          <a:prstGeom prst="rect">
            <a:avLst/>
          </a:prstGeom>
          <a:noFill/>
          <a:ln>
            <a:noFill/>
          </a:ln>
        </p:spPr>
        <p:txBody>
          <a:bodyPr anchorCtr="0" anchor="b" bIns="42050" lIns="84125" spcFirstLastPara="1" rIns="84125" wrap="square" tIns="4205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b="1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早稲田アカデミー　高校受験向けコース費用</a:t>
            </a:r>
            <a:endParaRPr b="1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g2a481b7514c_0_63"/>
          <p:cNvSpPr txBox="1"/>
          <p:nvPr/>
        </p:nvSpPr>
        <p:spPr>
          <a:xfrm>
            <a:off x="6119308" y="2105932"/>
            <a:ext cx="3604200" cy="10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84125" lIns="84125" spcFirstLastPara="1" rIns="84125" wrap="square" tIns="84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ja-JP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その他の費用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ja-JP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年会費：2,900円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ja-JP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教材費：別途必要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ja-JP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必修テスト代：別途必要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ja-JP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季節講習（春・夏・冬）：約390,000円（年間）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a481b7514c_0_74"/>
          <p:cNvSpPr txBox="1"/>
          <p:nvPr/>
        </p:nvSpPr>
        <p:spPr>
          <a:xfrm>
            <a:off x="949736" y="1399529"/>
            <a:ext cx="6779400" cy="52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東進衛生予備校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入学金：33,000円1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授業料：1講座（90分×20回）77,000円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年間費用：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高校1・2年生：約321,800円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高校3年生：約445,000円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通期講座の平均：135〜205万円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河合塾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入学金：33,000円（高校生）、100,000円（浪人生）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年間費用：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高校1・2年生：188,540円〜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高校3年生：238,200円〜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高卒生（大学受験科コース）：1,068,000円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栄光ゼミナール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高校生の月額料金（通塾+オンライン講座、1コマあたり）：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高校1・2年生：16,500円〜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ja-JP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高校3年生：17,600円〜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ja-JP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4コマ以上受講すると割引適用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5" name="Google Shape;165;g2a481b7514c_0_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10800000">
            <a:off x="0" y="417890"/>
            <a:ext cx="5599377" cy="657809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g2a481b7514c_0_74"/>
          <p:cNvSpPr txBox="1"/>
          <p:nvPr/>
        </p:nvSpPr>
        <p:spPr>
          <a:xfrm>
            <a:off x="456412" y="509497"/>
            <a:ext cx="62154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2050" lIns="84125" spcFirstLastPara="1" rIns="84125" wrap="square" tIns="4205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9558"/>
              </a:buClr>
              <a:buSzPts val="2600"/>
              <a:buFont typeface="Arial"/>
              <a:buNone/>
            </a:pPr>
            <a:r>
              <a:rPr b="1" i="0" lang="ja-JP" sz="2600" u="none" cap="none" strike="noStrike">
                <a:solidFill>
                  <a:srgbClr val="F29558"/>
                </a:solidFill>
                <a:latin typeface="Arial"/>
                <a:ea typeface="Arial"/>
                <a:cs typeface="Arial"/>
                <a:sym typeface="Arial"/>
              </a:rPr>
              <a:t>学習塾費用　高校生</a:t>
            </a:r>
            <a:endParaRPr b="1" i="0" sz="2600" u="none" cap="none" strike="noStrike">
              <a:solidFill>
                <a:srgbClr val="F295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2024-10-24T01:58:27Z</dcterms:created>
  <dc:creator>admin</dc:creator>
</cp:coreProperties>
</file>